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111" r:id="rId3"/>
    <p:sldId id="1112" r:id="rId4"/>
    <p:sldId id="1120" r:id="rId5"/>
    <p:sldId id="1126" r:id="rId6"/>
    <p:sldId id="1128" r:id="rId7"/>
    <p:sldId id="1113" r:id="rId8"/>
    <p:sldId id="1127" r:id="rId9"/>
    <p:sldId id="257" r:id="rId10"/>
    <p:sldId id="1109" r:id="rId11"/>
    <p:sldId id="1115" r:id="rId12"/>
    <p:sldId id="1119" r:id="rId13"/>
    <p:sldId id="1114" r:id="rId14"/>
    <p:sldId id="1116" r:id="rId15"/>
    <p:sldId id="1117" r:id="rId16"/>
    <p:sldId id="1118" r:id="rId17"/>
    <p:sldId id="1096" r:id="rId18"/>
    <p:sldId id="1097" r:id="rId19"/>
    <p:sldId id="1098" r:id="rId20"/>
    <p:sldId id="1124" r:id="rId21"/>
    <p:sldId id="1125" r:id="rId22"/>
    <p:sldId id="1121" r:id="rId23"/>
    <p:sldId id="1122" r:id="rId24"/>
    <p:sldId id="1123" r:id="rId2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8C4C27"/>
    <a:srgbClr val="6AF603"/>
    <a:srgbClr val="282583"/>
    <a:srgbClr val="01C3C3"/>
    <a:srgbClr val="CECF00"/>
    <a:srgbClr val="A90001"/>
    <a:srgbClr val="0A9301"/>
    <a:srgbClr val="BE01BE"/>
    <a:srgbClr val="11E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38" autoAdjust="0"/>
  </p:normalViewPr>
  <p:slideViewPr>
    <p:cSldViewPr>
      <p:cViewPr>
        <p:scale>
          <a:sx n="59" d="100"/>
          <a:sy n="59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1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4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0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4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21" Type="http://schemas.openxmlformats.org/officeDocument/2006/relationships/image" Target="../media/image17.png"/><Relationship Id="rId34" Type="http://schemas.microsoft.com/office/2007/relationships/hdphoto" Target="../media/hdphoto11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microsoft.com/office/2007/relationships/hdphoto" Target="../media/hdphoto10.wdp"/><Relationship Id="rId37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microsoft.com/office/2007/relationships/hdphoto" Target="../media/hdphoto12.wdp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39" Type="http://schemas.microsoft.com/office/2007/relationships/hdphoto" Target="../media/hdphoto12.wdp"/><Relationship Id="rId21" Type="http://schemas.openxmlformats.org/officeDocument/2006/relationships/image" Target="../media/image17.png"/><Relationship Id="rId34" Type="http://schemas.microsoft.com/office/2007/relationships/hdphoto" Target="../media/hdphoto13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9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openxmlformats.org/officeDocument/2006/relationships/image" Target="../media/image28.png"/><Relationship Id="rId37" Type="http://schemas.microsoft.com/office/2007/relationships/hdphoto" Target="../media/hdphoto10.wdp"/><Relationship Id="rId40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microsoft.com/office/2007/relationships/hdphoto" Target="../media/hdphoto1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3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1763688" y="4572008"/>
            <a:ext cx="4176464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97155 – João Tiago Aparício 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94121  – Diana Lopes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94012  – Jorge Marques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G22-A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579296" cy="5214974"/>
          </a:xfrm>
        </p:spPr>
        <p:txBody>
          <a:bodyPr>
            <a:noAutofit/>
          </a:bodyPr>
          <a:lstStyle/>
          <a:p>
            <a:r>
              <a:rPr lang="en-US" dirty="0"/>
              <a:t>Choropleth map health influencers | Relating country with health influencer: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Map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: filling each country with the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hue: a higher value for the hue represents a higher value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lightness: if a point from a country is selected on a scatter plot, the lightness goes up on the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51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	Marks -&gt; Point: represents a pair (health variable, health influencer)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 Marks -&gt; Line: represents the linear approximation of the scatterplot between the 2 variables.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	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 (Cont.)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Channel -&gt; position: represents the position of the point in a Cartesian axis.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Pictograph -&gt; Represents the respective health variable being correlated with health influencer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46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 plot| Correlation coefficient between health influencers and factors: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Marks -&gt; Point: represents the correlation coefficient normalized between 0 and 1.</a:t>
            </a:r>
          </a:p>
          <a:p>
            <a:r>
              <a:rPr lang="en-US" sz="2000" dirty="0">
                <a:solidFill>
                  <a:schemeClr val="tx1"/>
                </a:solidFill>
              </a:rPr>
              <a:t>	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-&gt; hue: The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of the area between the points in the start chart represents the variable being </a:t>
            </a:r>
            <a:r>
              <a:rPr lang="en-US" sz="2000" dirty="0" err="1">
                <a:solidFill>
                  <a:schemeClr val="tx1"/>
                </a:solidFill>
              </a:rPr>
              <a:t>analysed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	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Pictograph -&gt; Represents the respective health variable being correlated with health influencer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Violin plot as small multiples| Type: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Pictograph -&gt; Represents the respective health variable</a:t>
            </a:r>
          </a:p>
          <a:p>
            <a:r>
              <a:rPr lang="en-US" dirty="0">
                <a:solidFill>
                  <a:schemeClr val="tx1"/>
                </a:solidFill>
              </a:rPr>
              <a:t>	Curve -&gt; Represents the distribution  of each of the health variables and the selected health influencer</a:t>
            </a:r>
          </a:p>
          <a:p>
            <a:r>
              <a:rPr lang="en-US" dirty="0">
                <a:solidFill>
                  <a:schemeClr val="tx1"/>
                </a:solidFill>
              </a:rPr>
              <a:t>	Size -&gt; Is proportional to cardinality countries of the value 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7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slider|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legend 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Years slider| year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year being displayed 	</a:t>
            </a:r>
          </a:p>
          <a:p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Does a better wage mean a healthier life or a longer life expectancy? 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9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E0A09C10-32DB-4B17-8733-D2D589A1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69" y="3354334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218E78DF-DDB2-4B13-92E1-F5E0998327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02" y="3855961"/>
            <a:ext cx="247595" cy="247595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80424BA0-3FE8-45CE-9056-6D688258DF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17" y="3919682"/>
            <a:ext cx="230813" cy="186634"/>
          </a:xfrm>
          <a:prstGeom prst="rect">
            <a:avLst/>
          </a:prstGeom>
        </p:spPr>
      </p:pic>
      <p:pic>
        <p:nvPicPr>
          <p:cNvPr id="142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0216969F-56AA-4916-AE6D-144FF1F6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95" y="3362257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BC4A1D2B-3BA9-4691-861F-5CC89F059E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6872" y="2518835"/>
            <a:ext cx="243028" cy="243028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FB56631C-937A-4782-BA18-1B4E77784B1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15" y="2297715"/>
            <a:ext cx="335094" cy="335094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39878F68-86BE-4F9F-BD5D-760BAE9120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0" y="2488524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lang="en-US" dirty="0"/>
              <a:t>Question 2: </a:t>
            </a:r>
            <a:r>
              <a:rPr lang="en-GB" dirty="0"/>
              <a:t>What is the optimal number of hours to work that lead to a healthier life or more life expectancy? </a:t>
            </a:r>
          </a:p>
          <a:p>
            <a:r>
              <a:rPr lang="en-US" dirty="0"/>
              <a:t>Question 3: What is the relationship between, more people working and being healthier and live more?</a:t>
            </a:r>
          </a:p>
          <a:p>
            <a:r>
              <a:rPr lang="en-US" dirty="0"/>
              <a:t>Question 4: How does adult education influence our health?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6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GB" dirty="0"/>
              <a:t>Question 5: How does air exposure affect our health? </a:t>
            </a:r>
          </a:p>
          <a:p>
            <a:r>
              <a:rPr lang="en-GB" dirty="0"/>
              <a:t>Question 6: How does self-reported happiness corelates to Alcohol consumption, Smoking habits and Suicide rates?</a:t>
            </a:r>
          </a:p>
          <a:p>
            <a:r>
              <a:rPr lang="en-GB" dirty="0"/>
              <a:t>Question 7: Does a bigger social spending or a higher GDP in general influences people to live more and suicide, smoke and drink less?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794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2- 7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Process is analogous for other questions.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DAC59714-9B87-4AF0-85F2-44612D71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29" y="3400403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8A89F66-6025-4F7A-A643-F72B1F768C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62" y="3902030"/>
            <a:ext cx="247595" cy="24759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7E8216-34D4-442C-8509-77EA0656DE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77" y="3965751"/>
            <a:ext cx="230813" cy="186634"/>
          </a:xfrm>
          <a:prstGeom prst="rect">
            <a:avLst/>
          </a:prstGeom>
        </p:spPr>
      </p:pic>
      <p:pic>
        <p:nvPicPr>
          <p:cNvPr id="77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3EB457E2-5B00-4EF5-A0C2-33A07C1E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55" y="3408326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1112C10-652E-4512-9079-0C36A87955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132" y="2564904"/>
            <a:ext cx="243028" cy="243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4DE8FC6-1B92-4479-ADD9-5C5C46C6FB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75" y="2343784"/>
            <a:ext cx="335094" cy="33509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A8EE978E-96EF-4539-A4F5-517E533CA20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0" y="2534593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Where is the wage higher?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Is there a good correlation between Self reported happiness and drinking alcohol?</a:t>
            </a:r>
          </a:p>
          <a:p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27859FE4-A694-4336-9CAF-CF2CA2D35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664114" y="1978381"/>
            <a:ext cx="3059832" cy="157379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C7D8FD8-C801-47C2-9AB2-298536917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4246476" y="2570220"/>
            <a:ext cx="948607" cy="981956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9A7E2F5-F2DE-43DD-BB65-E745C66E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6" t="82098" r="6512" b="3331"/>
          <a:stretch/>
        </p:blipFill>
        <p:spPr>
          <a:xfrm>
            <a:off x="6889624" y="5340998"/>
            <a:ext cx="2160240" cy="1259850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4602806" y="3564693"/>
            <a:ext cx="26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 =&gt; Look at the map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840357" y="64847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2320839-DFEC-4D96-96C6-E9DFD13E1A20}"/>
              </a:ext>
            </a:extLst>
          </p:cNvPr>
          <p:cNvSpPr txBox="1"/>
          <p:nvPr/>
        </p:nvSpPr>
        <p:spPr>
          <a:xfrm>
            <a:off x="1989804" y="526243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star plot in variable selected in alcohol consumption</a:t>
            </a:r>
          </a:p>
        </p:txBody>
      </p:sp>
      <p:sp>
        <p:nvSpPr>
          <p:cNvPr id="86" name="Círculo: Oco 85">
            <a:extLst>
              <a:ext uri="{FF2B5EF4-FFF2-40B4-BE49-F238E27FC236}">
                <a16:creationId xmlns:a16="http://schemas.microsoft.com/office/drawing/2014/main" id="{9447FC35-9340-4A06-8595-2856D1B90FCA}"/>
              </a:ext>
            </a:extLst>
          </p:cNvPr>
          <p:cNvSpPr/>
          <p:nvPr/>
        </p:nvSpPr>
        <p:spPr>
          <a:xfrm>
            <a:off x="8030693" y="2892326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FEE4416-B552-4BB8-97BF-D11609F4990B}"/>
              </a:ext>
            </a:extLst>
          </p:cNvPr>
          <p:cNvSpPr/>
          <p:nvPr/>
        </p:nvSpPr>
        <p:spPr>
          <a:xfrm>
            <a:off x="4984909" y="5526582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that number? </a:t>
            </a:r>
          </a:p>
          <a:p>
            <a:r>
              <a:rPr lang="en-US" dirty="0"/>
              <a:t>Look at scatterplot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1DC0467C-DB35-4089-9DB7-9FED2D620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2" t="6008" r="9838" b="64296"/>
          <a:stretch/>
        </p:blipFill>
        <p:spPr>
          <a:xfrm>
            <a:off x="3684073" y="5375444"/>
            <a:ext cx="1254094" cy="110949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8" t="57079" r="38056"/>
          <a:stretch/>
        </p:blipFill>
        <p:spPr>
          <a:xfrm>
            <a:off x="588902" y="5225090"/>
            <a:ext cx="1269200" cy="125985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DAAEA15-802C-471E-B39E-A8663942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943" y="5375444"/>
            <a:ext cx="1246224" cy="1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3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Are people getting unhappier?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people in Asia Working more hours?</a:t>
            </a:r>
          </a:p>
          <a:p>
            <a:pPr lvl="1"/>
            <a:endParaRPr lang="en-US" sz="2000" dirty="0"/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BA7A765-9D25-473A-AD92-DBA108B8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" t="54534" r="63387"/>
          <a:stretch/>
        </p:blipFill>
        <p:spPr>
          <a:xfrm>
            <a:off x="6812210" y="2483993"/>
            <a:ext cx="1711893" cy="138706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3942871" y="31723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1133081" y="393402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6E6EC4F2-455B-4420-A876-472AEC2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47768" r="38756" b="41946"/>
          <a:stretch/>
        </p:blipFill>
        <p:spPr>
          <a:xfrm>
            <a:off x="2649426" y="3527544"/>
            <a:ext cx="3175531" cy="37227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8" t="57079" r="38056"/>
          <a:stretch/>
        </p:blipFill>
        <p:spPr>
          <a:xfrm>
            <a:off x="914080" y="2642653"/>
            <a:ext cx="1269200" cy="12598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A5E03D-F940-4186-B4E7-9771567043EA}"/>
              </a:ext>
            </a:extLst>
          </p:cNvPr>
          <p:cNvSpPr/>
          <p:nvPr/>
        </p:nvSpPr>
        <p:spPr>
          <a:xfrm>
            <a:off x="5266102" y="2512888"/>
            <a:ext cx="1444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Look at distributions evolving 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749F925-0D9B-46A1-A58B-CAB92849F4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03" t="57256" r="37400"/>
          <a:stretch/>
        </p:blipFill>
        <p:spPr>
          <a:xfrm>
            <a:off x="723523" y="4846745"/>
            <a:ext cx="1812733" cy="1685610"/>
          </a:xfrm>
          <a:prstGeom prst="rect">
            <a:avLst/>
          </a:prstGeom>
        </p:spPr>
      </p:pic>
      <p:sp>
        <p:nvSpPr>
          <p:cNvPr id="89" name="CaixaDeTexto 88">
            <a:extLst>
              <a:ext uri="{FF2B5EF4-FFF2-40B4-BE49-F238E27FC236}">
                <a16:creationId xmlns:a16="http://schemas.microsoft.com/office/drawing/2014/main" id="{335E4A1E-A1B1-4CF7-80FB-10305DAC9628}"/>
              </a:ext>
            </a:extLst>
          </p:cNvPr>
          <p:cNvSpPr txBox="1"/>
          <p:nvPr/>
        </p:nvSpPr>
        <p:spPr>
          <a:xfrm>
            <a:off x="1255427" y="64871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F0D65D4-7115-4099-80F2-56AC31C84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300" b="41592"/>
          <a:stretch/>
        </p:blipFill>
        <p:spPr>
          <a:xfrm>
            <a:off x="4633523" y="4855611"/>
            <a:ext cx="3158694" cy="1817018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8AF7411-FFC8-4AB0-9E38-A3CCC442B09A}"/>
              </a:ext>
            </a:extLst>
          </p:cNvPr>
          <p:cNvSpPr txBox="1"/>
          <p:nvPr/>
        </p:nvSpPr>
        <p:spPr>
          <a:xfrm>
            <a:off x="2836037" y="5134911"/>
            <a:ext cx="159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Asia in the map, is the orange “stronger”?</a:t>
            </a:r>
          </a:p>
        </p:txBody>
      </p:sp>
    </p:spTree>
    <p:extLst>
      <p:ext uri="{BB962C8B-B14F-4D97-AF65-F5344CB8AC3E}">
        <p14:creationId xmlns:p14="http://schemas.microsoft.com/office/powerpoint/2010/main" val="27262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7CCC2D-A3F3-46D5-8B6B-C075BDFF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3801" r="6602" b="2750"/>
          <a:stretch/>
        </p:blipFill>
        <p:spPr>
          <a:xfrm rot="16200000">
            <a:off x="1801698" y="-101414"/>
            <a:ext cx="5540571" cy="770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820110" y="168206"/>
            <a:ext cx="5503747" cy="7272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3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0CBE2-F966-4F11-911B-B6EF61E4A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0" t="6283" r="3293" b="4190"/>
          <a:stretch/>
        </p:blipFill>
        <p:spPr>
          <a:xfrm>
            <a:off x="924945" y="1196752"/>
            <a:ext cx="7294077" cy="5009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65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288BB5-13DE-4C55-A231-0CE5C8F4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t="5901" r="6601" b="5901"/>
          <a:stretch/>
        </p:blipFill>
        <p:spPr>
          <a:xfrm rot="16200000">
            <a:off x="2214579" y="97773"/>
            <a:ext cx="4714810" cy="72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3B354EB9-72AE-4D66-A550-3B9983DE6C6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874616-AB47-4424-BA81-CA999E8C9CE0}"/>
                </a:ext>
              </a:extLst>
            </p:cNvPr>
            <p:cNvSpPr/>
            <p:nvPr/>
          </p:nvSpPr>
          <p:spPr>
            <a:xfrm>
              <a:off x="3589375" y="4322127"/>
              <a:ext cx="189385" cy="2137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56341CA-E70F-4CF5-8345-68FF6A871AE5}"/>
                </a:ext>
              </a:extLst>
            </p:cNvPr>
            <p:cNvSpPr/>
            <p:nvPr/>
          </p:nvSpPr>
          <p:spPr>
            <a:xfrm>
              <a:off x="0" y="857232"/>
              <a:ext cx="9144000" cy="60007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F540A53-1949-4982-962C-FF09CF7D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0"/>
            <a:stretch/>
          </p:blipFill>
          <p:spPr>
            <a:xfrm>
              <a:off x="419409" y="1484784"/>
              <a:ext cx="5222444" cy="2232248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045A33C-CAFB-4E59-8DF9-028277F66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8" t="16529" r="14763" b="3584"/>
            <a:stretch/>
          </p:blipFill>
          <p:spPr>
            <a:xfrm>
              <a:off x="6437523" y="1153312"/>
              <a:ext cx="1977214" cy="171161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FA13140-6A91-4F6D-AAFD-52916CD36859}"/>
                </a:ext>
              </a:extLst>
            </p:cNvPr>
            <p:cNvSpPr/>
            <p:nvPr/>
          </p:nvSpPr>
          <p:spPr>
            <a:xfrm>
              <a:off x="6113012" y="992990"/>
              <a:ext cx="9997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85983B-8D30-4E03-BA23-B4FF2C61C5E9}"/>
                </a:ext>
              </a:extLst>
            </p:cNvPr>
            <p:cNvSpPr/>
            <p:nvPr/>
          </p:nvSpPr>
          <p:spPr>
            <a:xfrm>
              <a:off x="7993179" y="2669386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3A5CB96-C245-4ACB-A46F-E904C86C2A2D}"/>
                </a:ext>
              </a:extLst>
            </p:cNvPr>
            <p:cNvSpPr/>
            <p:nvPr/>
          </p:nvSpPr>
          <p:spPr>
            <a:xfrm>
              <a:off x="6626571" y="2864930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F511C2-AF3C-4681-B8F4-9C6FAA8DDF3D}"/>
                </a:ext>
              </a:extLst>
            </p:cNvPr>
            <p:cNvSpPr/>
            <p:nvPr/>
          </p:nvSpPr>
          <p:spPr>
            <a:xfrm>
              <a:off x="8093882" y="1340768"/>
              <a:ext cx="553072" cy="5390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FE95B277-D851-4AAC-810F-75DE9311BF8A}"/>
                </a:ext>
              </a:extLst>
            </p:cNvPr>
            <p:cNvCxnSpPr/>
            <p:nvPr/>
          </p:nvCxnSpPr>
          <p:spPr>
            <a:xfrm>
              <a:off x="762379" y="4149080"/>
              <a:ext cx="4536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AD73ED-AC63-452A-80AB-490952DA945E}"/>
                </a:ext>
              </a:extLst>
            </p:cNvPr>
            <p:cNvSpPr txBox="1"/>
            <p:nvPr/>
          </p:nvSpPr>
          <p:spPr>
            <a:xfrm>
              <a:off x="4957690" y="3826493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DF32FA4-C449-4329-BCE4-30001FDE434C}"/>
                </a:ext>
              </a:extLst>
            </p:cNvPr>
            <p:cNvSpPr txBox="1"/>
            <p:nvPr/>
          </p:nvSpPr>
          <p:spPr>
            <a:xfrm>
              <a:off x="455053" y="383405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2007</a:t>
              </a: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DEFEB07-2A15-4E1E-8755-1654CE48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28418" y="3865895"/>
              <a:ext cx="836030" cy="839989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F66CB7C-349F-421F-8D37-E24F8E19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61810" y="3865895"/>
              <a:ext cx="836030" cy="83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5248608-5358-4FDA-88F7-62B165060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42480" y="4799655"/>
              <a:ext cx="836030" cy="83998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54F5A71-1FA6-4DC1-AAB7-198818EE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75872" y="4799655"/>
              <a:ext cx="836030" cy="839989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582B006C-EFAF-4E8B-8567-75AC85C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52980" y="5824673"/>
              <a:ext cx="836030" cy="839989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9E967C4-DDF0-49EF-804D-95BD3607A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86372" y="5824673"/>
              <a:ext cx="836030" cy="83998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4F50374-3F6B-403F-879D-26ED7601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846603" y="2957940"/>
              <a:ext cx="836030" cy="83998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0AB76A5-BB47-4FB4-91CE-072ABBC19A0D}"/>
                </a:ext>
              </a:extLst>
            </p:cNvPr>
            <p:cNvSpPr/>
            <p:nvPr/>
          </p:nvSpPr>
          <p:spPr>
            <a:xfrm>
              <a:off x="8107967" y="951003"/>
              <a:ext cx="6524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C1E9D151-CFB3-457C-BDEA-156BF4F42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23" y="312689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49A29D26-6886-4EE8-88EA-06DF4AE65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192" y="401872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B0DAE5ED-B1BC-499B-A411-6E02D08DEFB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646" y="4033496"/>
              <a:ext cx="660296" cy="519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C217DA91-33ED-43EB-BA57-7583C2D915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8622" y="5194188"/>
              <a:ext cx="689142" cy="14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5EF1093D-F7FD-4290-A3E8-B35ED1AA4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60" y="5286060"/>
              <a:ext cx="618009" cy="224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02FE72EA-1181-417A-A73A-4DDC180DB180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6376148" y="6244668"/>
              <a:ext cx="712862" cy="137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86E5E825-388E-4219-A595-60C0F82A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1013" y="6016260"/>
              <a:ext cx="614815" cy="392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AFA51EC-A04C-41EF-BAEB-DB10E8855509}"/>
                </a:ext>
              </a:extLst>
            </p:cNvPr>
            <p:cNvSpPr txBox="1"/>
            <p:nvPr/>
          </p:nvSpPr>
          <p:spPr>
            <a:xfrm>
              <a:off x="2608175" y="369770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2012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D09FC1C-8F3A-43CE-95E4-F28A93AC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201739" y="4195825"/>
              <a:ext cx="1576740" cy="659223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EC982079-0A16-42FC-8B9B-C472058C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37436" y="5432285"/>
              <a:ext cx="1576740" cy="659223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60AD7F-1F22-4FBD-8F1C-32A41B27D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13398" y="4206231"/>
              <a:ext cx="1576740" cy="659223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4CD476AD-B599-469E-B3C8-7F6C082E3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65039" y="5468143"/>
              <a:ext cx="1576740" cy="659223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21866AF6-BBC5-467F-B39A-6087C807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55724" y="6038103"/>
              <a:ext cx="1576740" cy="659223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5745DE60-AF4A-4879-BE0D-2CA52C30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9511" y="6019258"/>
              <a:ext cx="1570814" cy="65674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3CCA6401-D14F-484A-8A58-59DFFBA5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7227" y="4879193"/>
              <a:ext cx="1576740" cy="659223"/>
            </a:xfrm>
            <a:prstGeom prst="rect">
              <a:avLst/>
            </a:prstGeom>
          </p:spPr>
        </p:pic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AF4AF4A1-164F-4FE8-847D-85BC03FBF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8886" y="4808920"/>
              <a:ext cx="1576740" cy="65922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DA8DF7-C475-4FDF-B882-475FD66EA09D}"/>
                </a:ext>
              </a:extLst>
            </p:cNvPr>
            <p:cNvSpPr/>
            <p:nvPr/>
          </p:nvSpPr>
          <p:spPr>
            <a:xfrm>
              <a:off x="2821181" y="4018724"/>
              <a:ext cx="242095" cy="2607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46AEB30-DB9A-4C9A-B922-ABB6A811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6033" y="4235577"/>
              <a:ext cx="2085878" cy="2480503"/>
            </a:xfrm>
            <a:prstGeom prst="rect">
              <a:avLst/>
            </a:prstGeom>
          </p:spPr>
        </p:pic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F2A48614-C31B-4099-87B1-A04AA2B43C7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85" y="4428984"/>
              <a:ext cx="10362" cy="20886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C59765-507B-43FF-88DE-AF76DA960A3A}"/>
                </a:ext>
              </a:extLst>
            </p:cNvPr>
            <p:cNvSpPr/>
            <p:nvPr/>
          </p:nvSpPr>
          <p:spPr>
            <a:xfrm rot="248162">
              <a:off x="3344072" y="5805440"/>
              <a:ext cx="221433" cy="2303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87097793-0364-4C50-978B-ED3E93E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41" y="319695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4CA847E6-1E0E-40F8-84D3-6EE8FC10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06" y="4181719"/>
              <a:ext cx="230813" cy="186634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F828CE19-9564-43A0-940D-1B0FC8B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41" y="4039742"/>
              <a:ext cx="328611" cy="328611"/>
            </a:xfrm>
            <a:prstGeom prst="rect">
              <a:avLst/>
            </a:prstGeom>
          </p:spPr>
        </p:pic>
        <p:pic>
          <p:nvPicPr>
            <p:cNvPr id="1029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4544C201-4709-45A1-86CF-565327A2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344" y="498481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7E6AFB09-6794-4106-A00A-55D549D2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0417" y="4984818"/>
              <a:ext cx="328611" cy="328611"/>
            </a:xfrm>
            <a:prstGeom prst="rect">
              <a:avLst/>
            </a:prstGeom>
          </p:spPr>
        </p:pic>
        <p:pic>
          <p:nvPicPr>
            <p:cNvPr id="125" name="Imagem 124">
              <a:extLst>
                <a:ext uri="{FF2B5EF4-FFF2-40B4-BE49-F238E27FC236}">
                  <a16:creationId xmlns:a16="http://schemas.microsoft.com/office/drawing/2014/main" id="{89BB5FAC-F08E-4D51-A224-72C8AC94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371" y="5980181"/>
              <a:ext cx="428987" cy="428987"/>
            </a:xfrm>
            <a:prstGeom prst="rect">
              <a:avLst/>
            </a:prstGeom>
          </p:spPr>
        </p:pic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62429C7C-D6F9-4680-AD4A-33C1941D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25" y="5910042"/>
              <a:ext cx="536421" cy="536421"/>
            </a:xfrm>
            <a:prstGeom prst="rect">
              <a:avLst/>
            </a:prstGeom>
          </p:spPr>
        </p:pic>
        <p:pic>
          <p:nvPicPr>
            <p:cNvPr id="131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64317DA0-3DEF-444F-A572-D0480094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7" y="4219892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363E6873-97E4-4DB5-B587-BFE36F9F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54" y="4816457"/>
              <a:ext cx="230813" cy="186634"/>
            </a:xfrm>
            <a:prstGeom prst="rect">
              <a:avLst/>
            </a:prstGeom>
          </p:spPr>
        </p:pic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A6014782-EE27-4B47-95F1-3AC85C7A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03" y="5341229"/>
              <a:ext cx="328611" cy="328611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519CCD9D-7212-405A-9A10-2D7B2356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53737" y="5890839"/>
              <a:ext cx="328611" cy="328611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EB6D21FD-860B-4A0C-8262-B3E6D88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3" y="6036588"/>
              <a:ext cx="258084" cy="258084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BA2A1D97-1A2D-4998-A8B2-F10D7B069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" y="5373216"/>
              <a:ext cx="383739" cy="383739"/>
            </a:xfrm>
            <a:prstGeom prst="rect">
              <a:avLst/>
            </a:prstGeom>
          </p:spPr>
        </p:pic>
        <p:pic>
          <p:nvPicPr>
            <p:cNvPr id="137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ADDA3B07-64FB-4A59-90EE-F055A2248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479012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0A9EBAC3-1B6B-4033-9745-0659F0CD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830" t="33857" r="33560" b="14035"/>
            <a:stretch/>
          </p:blipFill>
          <p:spPr>
            <a:xfrm>
              <a:off x="6426774" y="1092172"/>
              <a:ext cx="1919053" cy="1837643"/>
            </a:xfrm>
            <a:prstGeom prst="rect">
              <a:avLst/>
            </a:prstGeom>
          </p:spPr>
        </p:pic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E237FC-2CD9-4075-BE0C-C9D1BFD8C0BA}"/>
                </a:ext>
              </a:extLst>
            </p:cNvPr>
            <p:cNvSpPr/>
            <p:nvPr/>
          </p:nvSpPr>
          <p:spPr>
            <a:xfrm>
              <a:off x="3380326" y="5816162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3" name="Imagem 1032">
            <a:extLst>
              <a:ext uri="{FF2B5EF4-FFF2-40B4-BE49-F238E27FC236}">
                <a16:creationId xmlns:a16="http://schemas.microsoft.com/office/drawing/2014/main" id="{D892A1D4-FE51-47D1-A476-22EB3EA17E3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54" y="889229"/>
            <a:ext cx="395699" cy="395699"/>
          </a:xfrm>
          <a:prstGeom prst="rect">
            <a:avLst/>
          </a:prstGeom>
        </p:spPr>
      </p:pic>
      <p:pic>
        <p:nvPicPr>
          <p:cNvPr id="153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6D125158-328B-4EB3-B6A6-CF1AB881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18210870-F94B-42D0-9823-E398C693691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D54D6F23-171C-42CA-A1EF-7E4FECFCD2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156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29356EAA-8A97-4143-8229-9BFDB57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0A2A988B-0899-4EAA-A009-FBB9AADFE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158" name="Imagem 157">
            <a:extLst>
              <a:ext uri="{FF2B5EF4-FFF2-40B4-BE49-F238E27FC236}">
                <a16:creationId xmlns:a16="http://schemas.microsoft.com/office/drawing/2014/main" id="{DA7E055B-2CA1-4BBB-9DB4-97217CD9E05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05" y="1108396"/>
            <a:ext cx="335094" cy="335094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AE34B35-377B-4853-A309-54CEBF89953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F0275EA-3D10-40C5-9E37-6B5ADF1E33D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grpSp>
          <p:nvGrpSpPr>
            <p:cNvPr id="1028" name="Agrupar 1027">
              <a:extLst>
                <a:ext uri="{FF2B5EF4-FFF2-40B4-BE49-F238E27FC236}">
                  <a16:creationId xmlns:a16="http://schemas.microsoft.com/office/drawing/2014/main" id="{3B354EB9-72AE-4D66-A550-3B9983DE6C65}"/>
                </a:ext>
              </a:extLst>
            </p:cNvPr>
            <p:cNvGrpSpPr/>
            <p:nvPr/>
          </p:nvGrpSpPr>
          <p:grpSpPr>
            <a:xfrm>
              <a:off x="0" y="857232"/>
              <a:ext cx="9144000" cy="6000768"/>
              <a:chOff x="0" y="857232"/>
              <a:chExt cx="9144000" cy="600076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5874616-AB47-4424-BA81-CA999E8C9CE0}"/>
                  </a:ext>
                </a:extLst>
              </p:cNvPr>
              <p:cNvSpPr/>
              <p:nvPr/>
            </p:nvSpPr>
            <p:spPr>
              <a:xfrm>
                <a:off x="3589375" y="4322127"/>
                <a:ext cx="189385" cy="2137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56341CA-E70F-4CF5-8345-68FF6A871AE5}"/>
                  </a:ext>
                </a:extLst>
              </p:cNvPr>
              <p:cNvSpPr/>
              <p:nvPr/>
            </p:nvSpPr>
            <p:spPr>
              <a:xfrm>
                <a:off x="0" y="857232"/>
                <a:ext cx="9144000" cy="60007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FF540A53-1949-4982-962C-FF09CF7D4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00"/>
              <a:stretch/>
            </p:blipFill>
            <p:spPr>
              <a:xfrm>
                <a:off x="419409" y="1484784"/>
                <a:ext cx="5222444" cy="2232248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045A33C-CAFB-4E59-8DF9-028277F66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8" t="16529" r="14763" b="3584"/>
              <a:stretch/>
            </p:blipFill>
            <p:spPr>
              <a:xfrm>
                <a:off x="6437523" y="1153312"/>
                <a:ext cx="1977214" cy="1711618"/>
              </a:xfrm>
              <a:prstGeom prst="rect">
                <a:avLst/>
              </a:prstGeom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A13140-6A91-4F6D-AAFD-52916CD36859}"/>
                  </a:ext>
                </a:extLst>
              </p:cNvPr>
              <p:cNvSpPr/>
              <p:nvPr/>
            </p:nvSpPr>
            <p:spPr>
              <a:xfrm>
                <a:off x="6113012" y="992990"/>
                <a:ext cx="9997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D85983B-8D30-4E03-BA23-B4FF2C61C5E9}"/>
                  </a:ext>
                </a:extLst>
              </p:cNvPr>
              <p:cNvSpPr/>
              <p:nvPr/>
            </p:nvSpPr>
            <p:spPr>
              <a:xfrm>
                <a:off x="7993179" y="2669386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3A5CB96-C245-4ACB-A46F-E904C86C2A2D}"/>
                  </a:ext>
                </a:extLst>
              </p:cNvPr>
              <p:cNvSpPr/>
              <p:nvPr/>
            </p:nvSpPr>
            <p:spPr>
              <a:xfrm>
                <a:off x="6626571" y="2864930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0F511C2-AF3C-4681-B8F4-9C6FAA8DDF3D}"/>
                  </a:ext>
                </a:extLst>
              </p:cNvPr>
              <p:cNvSpPr/>
              <p:nvPr/>
            </p:nvSpPr>
            <p:spPr>
              <a:xfrm>
                <a:off x="8093882" y="1340768"/>
                <a:ext cx="553072" cy="539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FE95B277-D851-4AAC-810F-75DE9311BF8A}"/>
                  </a:ext>
                </a:extLst>
              </p:cNvPr>
              <p:cNvCxnSpPr/>
              <p:nvPr/>
            </p:nvCxnSpPr>
            <p:spPr>
              <a:xfrm>
                <a:off x="762379" y="4149080"/>
                <a:ext cx="453650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AD73ED-AC63-452A-80AB-490952DA945E}"/>
                  </a:ext>
                </a:extLst>
              </p:cNvPr>
              <p:cNvSpPr txBox="1"/>
              <p:nvPr/>
            </p:nvSpPr>
            <p:spPr>
              <a:xfrm>
                <a:off x="4957690" y="3826493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2017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DF32FA4-C449-4329-BCE4-30001FDE434C}"/>
                  </a:ext>
                </a:extLst>
              </p:cNvPr>
              <p:cNvSpPr txBox="1"/>
              <p:nvPr/>
            </p:nvSpPr>
            <p:spPr>
              <a:xfrm>
                <a:off x="455053" y="383405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2007</a:t>
                </a:r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1DEFEB07-2A15-4E1E-8755-1654CE480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28418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EF66CB7C-349F-421F-8D37-E24F8E195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61810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F5248608-5358-4FDA-88F7-62B165060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42480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E54F5A71-1FA6-4DC1-AAB7-198818EED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75872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582B006C-EFAF-4E8B-8567-75AC85C64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52980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D9E967C4-DDF0-49EF-804D-95BD3607A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86372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9" name="Imagem 48">
                <a:extLst>
                  <a:ext uri="{FF2B5EF4-FFF2-40B4-BE49-F238E27FC236}">
                    <a16:creationId xmlns:a16="http://schemas.microsoft.com/office/drawing/2014/main" id="{B4F50374-3F6B-403F-879D-26ED76010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846603" y="2957940"/>
                <a:ext cx="836030" cy="839989"/>
              </a:xfrm>
              <a:prstGeom prst="rect">
                <a:avLst/>
              </a:prstGeom>
            </p:spPr>
          </p:pic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50AB76A5-BB47-4FB4-91CE-072ABBC19A0D}"/>
                  </a:ext>
                </a:extLst>
              </p:cNvPr>
              <p:cNvSpPr/>
              <p:nvPr/>
            </p:nvSpPr>
            <p:spPr>
              <a:xfrm>
                <a:off x="8107967" y="951003"/>
                <a:ext cx="6524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Conexão reta 52">
                <a:extLst>
                  <a:ext uri="{FF2B5EF4-FFF2-40B4-BE49-F238E27FC236}">
                    <a16:creationId xmlns:a16="http://schemas.microsoft.com/office/drawing/2014/main" id="{C1E9D151-CFB3-457C-BDEA-156BF4F42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5523" y="312689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55">
                <a:extLst>
                  <a:ext uri="{FF2B5EF4-FFF2-40B4-BE49-F238E27FC236}">
                    <a16:creationId xmlns:a16="http://schemas.microsoft.com/office/drawing/2014/main" id="{49A29D26-6886-4EE8-88EA-06DF4AE65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3192" y="401872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xão reta 56">
                <a:extLst>
                  <a:ext uri="{FF2B5EF4-FFF2-40B4-BE49-F238E27FC236}">
                    <a16:creationId xmlns:a16="http://schemas.microsoft.com/office/drawing/2014/main" id="{B0DAE5ED-B1BC-499B-A411-6E02D08D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646" y="4033496"/>
                <a:ext cx="660296" cy="519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xão reta 60">
                <a:extLst>
                  <a:ext uri="{FF2B5EF4-FFF2-40B4-BE49-F238E27FC236}">
                    <a16:creationId xmlns:a16="http://schemas.microsoft.com/office/drawing/2014/main" id="{C217DA91-33ED-43EB-BA57-7583C2D91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622" y="5194188"/>
                <a:ext cx="689142" cy="14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xão reta 62">
                <a:extLst>
                  <a:ext uri="{FF2B5EF4-FFF2-40B4-BE49-F238E27FC236}">
                    <a16:creationId xmlns:a16="http://schemas.microsoft.com/office/drawing/2014/main" id="{5EF1093D-F7FD-4290-A3E8-B35ED1AA4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9560" y="5286060"/>
                <a:ext cx="618009" cy="224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xão reta 65">
                <a:extLst>
                  <a:ext uri="{FF2B5EF4-FFF2-40B4-BE49-F238E27FC236}">
                    <a16:creationId xmlns:a16="http://schemas.microsoft.com/office/drawing/2014/main" id="{02FE72EA-1181-417A-A73A-4DDC180DB180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V="1">
                <a:off x="6376148" y="6244668"/>
                <a:ext cx="712862" cy="13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xão reta 68">
                <a:extLst>
                  <a:ext uri="{FF2B5EF4-FFF2-40B4-BE49-F238E27FC236}">
                    <a16:creationId xmlns:a16="http://schemas.microsoft.com/office/drawing/2014/main" id="{86E5E825-388E-4219-A595-60C0F82A9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013" y="6016260"/>
                <a:ext cx="614815" cy="392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EAFA51EC-A04C-41EF-BAEB-DB10E8855509}"/>
                  </a:ext>
                </a:extLst>
              </p:cNvPr>
              <p:cNvSpPr txBox="1"/>
              <p:nvPr/>
            </p:nvSpPr>
            <p:spPr>
              <a:xfrm>
                <a:off x="2608175" y="369770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2012</a:t>
                </a:r>
              </a:p>
            </p:txBody>
          </p:sp>
          <p:pic>
            <p:nvPicPr>
              <p:cNvPr id="74" name="Imagem 73">
                <a:extLst>
                  <a:ext uri="{FF2B5EF4-FFF2-40B4-BE49-F238E27FC236}">
                    <a16:creationId xmlns:a16="http://schemas.microsoft.com/office/drawing/2014/main" id="{2D09FC1C-8F3A-43CE-95E4-F28A93AC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201739" y="419582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EC982079-0A16-42FC-8B9B-C472058C3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37436" y="543228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6" name="Imagem 75">
                <a:extLst>
                  <a:ext uri="{FF2B5EF4-FFF2-40B4-BE49-F238E27FC236}">
                    <a16:creationId xmlns:a16="http://schemas.microsoft.com/office/drawing/2014/main" id="{8760AD7F-1F22-4FBD-8F1C-32A41B27D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13398" y="4206231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4CD476AD-B599-469E-B3C8-7F6C082E3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65039" y="546814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21866AF6-BBC5-467F-B39A-6087C8074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55724" y="603810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5745DE60-AF4A-4879-BE0D-2CA52C30A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9511" y="6019258"/>
                <a:ext cx="1570814" cy="656745"/>
              </a:xfrm>
              <a:prstGeom prst="rect">
                <a:avLst/>
              </a:prstGeom>
            </p:spPr>
          </p:pic>
          <p:pic>
            <p:nvPicPr>
              <p:cNvPr id="80" name="Imagem 79">
                <a:extLst>
                  <a:ext uri="{FF2B5EF4-FFF2-40B4-BE49-F238E27FC236}">
                    <a16:creationId xmlns:a16="http://schemas.microsoft.com/office/drawing/2014/main" id="{3CCA6401-D14F-484A-8A58-59DFFBA59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7227" y="487919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81" name="Imagem 80">
                <a:extLst>
                  <a:ext uri="{FF2B5EF4-FFF2-40B4-BE49-F238E27FC236}">
                    <a16:creationId xmlns:a16="http://schemas.microsoft.com/office/drawing/2014/main" id="{AF4AF4A1-164F-4FE8-847D-85BC03FBF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8886" y="4808920"/>
                <a:ext cx="1576740" cy="659223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DA8DF7-C475-4FDF-B882-475FD66EA09D}"/>
                  </a:ext>
                </a:extLst>
              </p:cNvPr>
              <p:cNvSpPr/>
              <p:nvPr/>
            </p:nvSpPr>
            <p:spPr>
              <a:xfrm>
                <a:off x="2821181" y="4018724"/>
                <a:ext cx="242095" cy="2607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Imagem 82">
                <a:extLst>
                  <a:ext uri="{FF2B5EF4-FFF2-40B4-BE49-F238E27FC236}">
                    <a16:creationId xmlns:a16="http://schemas.microsoft.com/office/drawing/2014/main" id="{046AEB30-DB9A-4C9A-B922-ABB6A811A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033" y="4235577"/>
                <a:ext cx="2085878" cy="2480503"/>
              </a:xfrm>
              <a:prstGeom prst="rect">
                <a:avLst/>
              </a:prstGeom>
            </p:spPr>
          </p:pic>
          <p:cxnSp>
            <p:nvCxnSpPr>
              <p:cNvPr id="104" name="Conexão reta 103">
                <a:extLst>
                  <a:ext uri="{FF2B5EF4-FFF2-40B4-BE49-F238E27FC236}">
                    <a16:creationId xmlns:a16="http://schemas.microsoft.com/office/drawing/2014/main" id="{F2A48614-C31B-4099-87B1-A04AA2B4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85" y="4428984"/>
                <a:ext cx="10362" cy="208861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C59765-507B-43FF-88DE-AF76DA960A3A}"/>
                  </a:ext>
                </a:extLst>
              </p:cNvPr>
              <p:cNvSpPr/>
              <p:nvPr/>
            </p:nvSpPr>
            <p:spPr>
              <a:xfrm rot="248162">
                <a:off x="3344072" y="5805440"/>
                <a:ext cx="221433" cy="2303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7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87097793-0364-4C50-978B-ED3E93E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241" y="3196953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4CA847E6-1E0E-40F8-84D3-6EE8FC102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806" y="4181719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17" name="Imagem 116">
                <a:extLst>
                  <a:ext uri="{FF2B5EF4-FFF2-40B4-BE49-F238E27FC236}">
                    <a16:creationId xmlns:a16="http://schemas.microsoft.com/office/drawing/2014/main" id="{F828CE19-9564-43A0-940D-1B0FC8BC2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41" y="4039742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029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4544C201-4709-45A1-86CF-565327A2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344" y="498481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7E6AFB09-6794-4106-A00A-55D549D2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417" y="4984818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25" name="Imagem 124">
                <a:extLst>
                  <a:ext uri="{FF2B5EF4-FFF2-40B4-BE49-F238E27FC236}">
                    <a16:creationId xmlns:a16="http://schemas.microsoft.com/office/drawing/2014/main" id="{89BB5FAC-F08E-4D51-A224-72C8AC94D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71" y="5980181"/>
                <a:ext cx="428987" cy="428987"/>
              </a:xfrm>
              <a:prstGeom prst="rect">
                <a:avLst/>
              </a:prstGeom>
            </p:spPr>
          </p:pic>
          <p:pic>
            <p:nvPicPr>
              <p:cNvPr id="127" name="Imagem 126">
                <a:extLst>
                  <a:ext uri="{FF2B5EF4-FFF2-40B4-BE49-F238E27FC236}">
                    <a16:creationId xmlns:a16="http://schemas.microsoft.com/office/drawing/2014/main" id="{62429C7C-D6F9-4680-AD4A-33C1941D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325" y="5910042"/>
                <a:ext cx="536421" cy="536421"/>
              </a:xfrm>
              <a:prstGeom prst="rect">
                <a:avLst/>
              </a:prstGeom>
            </p:spPr>
          </p:pic>
          <p:pic>
            <p:nvPicPr>
              <p:cNvPr id="131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64317DA0-3DEF-444F-A572-D0480094F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047" y="4219892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Imagem 131">
                <a:extLst>
                  <a:ext uri="{FF2B5EF4-FFF2-40B4-BE49-F238E27FC236}">
                    <a16:creationId xmlns:a16="http://schemas.microsoft.com/office/drawing/2014/main" id="{363E6873-97E4-4DB5-B587-BFE36F9F4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154" y="4816457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33" name="Imagem 132">
                <a:extLst>
                  <a:ext uri="{FF2B5EF4-FFF2-40B4-BE49-F238E27FC236}">
                    <a16:creationId xmlns:a16="http://schemas.microsoft.com/office/drawing/2014/main" id="{A6014782-EE27-4B47-95F1-3AC85C7A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03" y="534122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4" name="Imagem 133">
                <a:extLst>
                  <a:ext uri="{FF2B5EF4-FFF2-40B4-BE49-F238E27FC236}">
                    <a16:creationId xmlns:a16="http://schemas.microsoft.com/office/drawing/2014/main" id="{519CCD9D-7212-405A-9A10-2D7B2356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3737" y="589083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5" name="Imagem 134">
                <a:extLst>
                  <a:ext uri="{FF2B5EF4-FFF2-40B4-BE49-F238E27FC236}">
                    <a16:creationId xmlns:a16="http://schemas.microsoft.com/office/drawing/2014/main" id="{EB6D21FD-860B-4A0C-8262-B3E6D8880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43" y="6036588"/>
                <a:ext cx="258084" cy="258084"/>
              </a:xfrm>
              <a:prstGeom prst="rect">
                <a:avLst/>
              </a:prstGeom>
            </p:spPr>
          </p:pic>
          <p:pic>
            <p:nvPicPr>
              <p:cNvPr id="136" name="Imagem 135">
                <a:extLst>
                  <a:ext uri="{FF2B5EF4-FFF2-40B4-BE49-F238E27FC236}">
                    <a16:creationId xmlns:a16="http://schemas.microsoft.com/office/drawing/2014/main" id="{BA2A1D97-1A2D-4998-A8B2-F10D7B069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4" y="5373216"/>
                <a:ext cx="383739" cy="383739"/>
              </a:xfrm>
              <a:prstGeom prst="rect">
                <a:avLst/>
              </a:prstGeom>
            </p:spPr>
          </p:pic>
          <p:pic>
            <p:nvPicPr>
              <p:cNvPr id="137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ADDA3B07-64FB-4A59-90EE-F055A2248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5" y="479012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0A9EBAC3-1B6B-4033-9745-0659F0CDF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 l="35830" t="33857" r="33560" b="14035"/>
              <a:stretch/>
            </p:blipFill>
            <p:spPr>
              <a:xfrm>
                <a:off x="6426774" y="1092172"/>
                <a:ext cx="1919053" cy="1837643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3E237FC-2CD9-4075-BE0C-C9D1BFD8C0BA}"/>
                  </a:ext>
                </a:extLst>
              </p:cNvPr>
              <p:cNvSpPr/>
              <p:nvPr/>
            </p:nvSpPr>
            <p:spPr>
              <a:xfrm>
                <a:off x="3380326" y="5816162"/>
                <a:ext cx="154076" cy="170696"/>
              </a:xfrm>
              <a:prstGeom prst="ellipse">
                <a:avLst/>
              </a:prstGeom>
              <a:solidFill>
                <a:srgbClr val="8C4C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6740E9C5-8800-4932-938D-56BDA302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" y="938830"/>
              <a:ext cx="328611" cy="328611"/>
            </a:xfrm>
            <a:prstGeom prst="rect">
              <a:avLst/>
            </a:prstGeom>
          </p:spPr>
        </p:pic>
        <p:pic>
          <p:nvPicPr>
            <p:cNvPr id="144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28E61ADA-F5F1-4CEF-876C-92978F6A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948" y="102248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5018A4E-6048-463E-8170-EB1C3BA6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09" y="1016356"/>
              <a:ext cx="230813" cy="186634"/>
            </a:xfrm>
            <a:prstGeom prst="rect">
              <a:avLst/>
            </a:prstGeom>
          </p:spPr>
        </p:pic>
        <p:pic>
          <p:nvPicPr>
            <p:cNvPr id="146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16E3788C-2D78-4D88-BD78-1C26172EA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36" y="1011894"/>
              <a:ext cx="327173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9E2F3BEE-4D70-4F2D-9DA7-FC26FF4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10685" y="983233"/>
              <a:ext cx="288794" cy="288794"/>
            </a:xfrm>
            <a:prstGeom prst="rect">
              <a:avLst/>
            </a:prstGeom>
          </p:spPr>
        </p:pic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1A7478AC-03CF-4F4C-A3A6-0E441CAA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84" y="950057"/>
              <a:ext cx="284230" cy="284230"/>
            </a:xfrm>
            <a:prstGeom prst="rect">
              <a:avLst/>
            </a:prstGeom>
          </p:spPr>
        </p:pic>
        <p:pic>
          <p:nvPicPr>
            <p:cNvPr id="149" name="Imagem 148">
              <a:extLst>
                <a:ext uri="{FF2B5EF4-FFF2-40B4-BE49-F238E27FC236}">
                  <a16:creationId xmlns:a16="http://schemas.microsoft.com/office/drawing/2014/main" id="{556DA0D1-44F7-470B-82D6-E0151862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6" y="941460"/>
              <a:ext cx="384763" cy="384763"/>
            </a:xfrm>
            <a:prstGeom prst="rect">
              <a:avLst/>
            </a:prstGeom>
          </p:spPr>
        </p:pic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B147BAD2-65A4-46EF-8DB5-A411D62B9212}"/>
                </a:ext>
              </a:extLst>
            </p:cNvPr>
            <p:cNvSpPr txBox="1"/>
            <p:nvPr/>
          </p:nvSpPr>
          <p:spPr>
            <a:xfrm>
              <a:off x="227490" y="905138"/>
              <a:ext cx="1132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65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6D568584-49DA-4F5E-B25C-340BF570125F}"/>
                </a:ext>
              </a:extLst>
            </p:cNvPr>
            <p:cNvSpPr txBox="1"/>
            <p:nvPr/>
          </p:nvSpPr>
          <p:spPr>
            <a:xfrm>
              <a:off x="1479389" y="925955"/>
              <a:ext cx="108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birth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236E027-3AC4-4FA9-97E0-7ED0943B68E0}"/>
                </a:ext>
              </a:extLst>
            </p:cNvPr>
            <p:cNvSpPr txBox="1"/>
            <p:nvPr/>
          </p:nvSpPr>
          <p:spPr>
            <a:xfrm>
              <a:off x="2771103" y="939759"/>
              <a:ext cx="6178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Cancer rate 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4B4538B-C6B0-4210-AF80-0F3C8D2145D9}"/>
                </a:ext>
              </a:extLst>
            </p:cNvPr>
            <p:cNvSpPr txBox="1"/>
            <p:nvPr/>
          </p:nvSpPr>
          <p:spPr>
            <a:xfrm>
              <a:off x="3755838" y="936871"/>
              <a:ext cx="845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Suicide rate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64F58344-97E8-4EBE-BF40-D27F9E1DBC42}"/>
                </a:ext>
              </a:extLst>
            </p:cNvPr>
            <p:cNvSpPr txBox="1"/>
            <p:nvPr/>
          </p:nvSpPr>
          <p:spPr>
            <a:xfrm>
              <a:off x="4729871" y="941594"/>
              <a:ext cx="911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Overweight rate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3426EA2-27F0-4A6D-8F48-129768B7F697}"/>
                </a:ext>
              </a:extLst>
            </p:cNvPr>
            <p:cNvSpPr txBox="1"/>
            <p:nvPr/>
          </p:nvSpPr>
          <p:spPr>
            <a:xfrm>
              <a:off x="6133189" y="950021"/>
              <a:ext cx="727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Smokers rate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66C73C12-DAB8-4E28-9BB7-DEC4421C2676}"/>
                </a:ext>
              </a:extLst>
            </p:cNvPr>
            <p:cNvSpPr txBox="1"/>
            <p:nvPr/>
          </p:nvSpPr>
          <p:spPr>
            <a:xfrm>
              <a:off x="7236569" y="906813"/>
              <a:ext cx="140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Alcohol consumption rate </a:t>
              </a:r>
            </a:p>
          </p:txBody>
        </p:sp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2042AC4C-0EC4-468C-AF90-4D032EF2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54" y="889229"/>
              <a:ext cx="395699" cy="395699"/>
            </a:xfrm>
            <a:prstGeom prst="rect">
              <a:avLst/>
            </a:prstGeom>
          </p:spPr>
        </p:pic>
      </p:grpSp>
      <p:pic>
        <p:nvPicPr>
          <p:cNvPr id="86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278089DB-A5BE-41F9-9571-154F3BDE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F096921-CA6B-4E31-BC45-9555434FD90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EECD7498-D09D-48EB-9CA6-1FBEAFC17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89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DEA57A97-EC9C-4994-9889-417C9D8A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DAD60C60-B18B-4151-A63D-58EB1866B3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B9497614-636B-4BFC-94EC-3B3F1C4F67AF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6" y="1138024"/>
            <a:ext cx="335094" cy="33509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310E883F-1FDF-4BAE-AE41-938236B443D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3549</TotalTime>
  <Words>531</Words>
  <Application>Microsoft Office PowerPoint</Application>
  <PresentationFormat>Apresentação no Ecrã (4:3)</PresentationFormat>
  <Paragraphs>141</Paragraphs>
  <Slides>24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Abadi Extra Light</vt:lpstr>
      <vt:lpstr>Arial</vt:lpstr>
      <vt:lpstr>Calibri</vt:lpstr>
      <vt:lpstr>template-gvip</vt:lpstr>
      <vt:lpstr>Information Visualization Visualization Sketch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1</vt:lpstr>
      <vt:lpstr>Questions</vt:lpstr>
      <vt:lpstr>Questions</vt:lpstr>
      <vt:lpstr>Question 2- 7</vt:lpstr>
      <vt:lpstr>Other interesting questions on the topic</vt:lpstr>
      <vt:lpstr>Other interesting questions on the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João Tiago Aparício</cp:lastModifiedBy>
  <cp:revision>373</cp:revision>
  <dcterms:created xsi:type="dcterms:W3CDTF">2010-04-13T09:45:33Z</dcterms:created>
  <dcterms:modified xsi:type="dcterms:W3CDTF">2019-10-29T23:12:59Z</dcterms:modified>
</cp:coreProperties>
</file>